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slide" Target="slides/slide12.xml"/><Relationship Id="rId39" Type="http://schemas.openxmlformats.org/officeDocument/2006/relationships/font" Target="fonts/Merriweather-boldItalic.fntdata"/><Relationship Id="rId16" Type="http://schemas.openxmlformats.org/officeDocument/2006/relationships/slide" Target="slides/slide11.xml"/><Relationship Id="rId38" Type="http://schemas.openxmlformats.org/officeDocument/2006/relationships/font" Target="fonts/Merriweather-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d23b2a87b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d23b2a87b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d23b2a87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d23b2a87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d23b2a87b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d23b2a87b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23b2a87b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23b2a87b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d23b2a87b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d23b2a87b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“Doing truly embodied and data-rich histories of slavery requires similarly remixing conceptual, discursive, and archival geographies, with deliberate, pained intimacy, and, likely, some violence. But black digital practice challenges slavery scholars and digital humanists to feel this pain and infuse their work with a methodology and praxis that centers the descendants of the enslaved, grapples with the uncomfortable, messy, and unquantifiable, and in doing so, refuses disposability.”</a:t>
            </a:r>
            <a:endParaRPr sz="1300">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d23b2a87b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d23b2a87b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d23b2a87b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d23b2a87b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d23b2a87b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23b2a87b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d23b2a87b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d23b2a87b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d23b2a87b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d23b2a87b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d23b2a87b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d23b2a87b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d23b2a87b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d23b2a87b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d23b2a87b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d23b2a87b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23b2a87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23b2a87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d23b2a87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23b2a87b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d23b2a87b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d23b2a87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d23b2a87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d23b2a87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d23b2a87b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d23b2a87b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d23b2a87b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23b2a87b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d23b2a87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d23b2a87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d23b2a87b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d23b2a87b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23b2a87b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23b2a87b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d23b2a87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d23b2a87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d23b2a87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d23b2a87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d23b2a87b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d23b2a87b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d23b2a87b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d23b2a87b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corpus-synodalium.com/" TargetMode="External"/><Relationship Id="rId4" Type="http://schemas.openxmlformats.org/officeDocument/2006/relationships/hyperlink" Target="https://palopenmaps.org/view" TargetMode="External"/><Relationship Id="rId5" Type="http://schemas.openxmlformats.org/officeDocument/2006/relationships/hyperlink" Target="https://litlong.org/welcome" TargetMode="External"/><Relationship Id="rId6" Type="http://schemas.openxmlformats.org/officeDocument/2006/relationships/hyperlink" Target="http://revolt.axismaps.com/" TargetMode="External"/><Relationship Id="rId7" Type="http://schemas.openxmlformats.org/officeDocument/2006/relationships/hyperlink" Target="https://www.hgis-indias.net/" TargetMode="External"/><Relationship Id="rId8" Type="http://schemas.openxmlformats.org/officeDocument/2006/relationships/hyperlink" Target="https://github.com/ARTFL-Project/PhiloLogic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kaderattia.de/salon-der-angst-kunsthalle-wien-vienna-2/"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gallica.bnf.fr/ark:/12148/bpt6k104586v/f20.ite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hyperlink" Target="https://gallica.bnf.fr/ark:/12148/bpt6k39869x/f289.item" TargetMode="External"/><Relationship Id="rId6" Type="http://schemas.openxmlformats.org/officeDocument/2006/relationships/hyperlink" Target="https://gallica.bnf.fr/ark:/12148/bpt6k104559z"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Mapping and Interface Design Usability</a:t>
            </a:r>
            <a:endParaRPr>
              <a:solidFill>
                <a:schemeClr val="dk1"/>
              </a:solidFill>
            </a:endParaRPr>
          </a:p>
          <a:p>
            <a:pPr indent="0" lvl="0" marL="0" rtl="0" algn="l">
              <a:spcBef>
                <a:spcPts val="0"/>
              </a:spcBef>
              <a:spcAft>
                <a:spcPts val="0"/>
              </a:spcAft>
              <a:buNone/>
            </a:pPr>
            <a:r>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Katie McDonough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Alan Turing Institute, London</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Elizabeth Maddock Dillon</a:t>
            </a:r>
            <a:endParaRPr/>
          </a:p>
        </p:txBody>
      </p:sp>
      <p:sp>
        <p:nvSpPr>
          <p:cNvPr id="123" name="Google Shape;123;p22"/>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By Design: Remapping the Colonial Archive,” </a:t>
            </a:r>
            <a:r>
              <a:rPr i="1" lang="en"/>
              <a:t>Social Text</a:t>
            </a:r>
            <a:r>
              <a:rPr lang="en"/>
              <a:t> 33, no. 4 (2015), 144-145</a:t>
            </a:r>
            <a:endParaRPr/>
          </a:p>
        </p:txBody>
      </p:sp>
      <p:sp>
        <p:nvSpPr>
          <p:cNvPr id="124" name="Google Shape;124;p22"/>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“we should not simply turn to the colonial archive to </a:t>
            </a:r>
            <a:r>
              <a:rPr b="1" lang="en" sz="1400"/>
              <a:t>excavate</a:t>
            </a:r>
            <a:r>
              <a:rPr lang="en" sz="1400"/>
              <a:t> the hidden documents of the past but should do so to understand </a:t>
            </a:r>
            <a:r>
              <a:rPr b="1" lang="en" sz="1400"/>
              <a:t>how the production, circulation, and housing of documents themselves are part and parcel of a colonial technology of rule, part and parcel of how colonialism thinks and constructs the world</a:t>
            </a:r>
            <a:r>
              <a:rPr lang="en" sz="1400"/>
              <a:t>…  To redesign the archive—to imagine new forms with which to engage the archive—is thus to disrupt and </a:t>
            </a:r>
            <a:r>
              <a:rPr b="1" lang="en" sz="1400"/>
              <a:t>throw into relief the coloniality of knowledge and history itself</a:t>
            </a:r>
            <a:r>
              <a:rPr lang="en" sz="1400"/>
              <a:t>.”</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is the imagined geography of the </a:t>
            </a:r>
            <a:r>
              <a:rPr i="1" lang="en"/>
              <a:t>Journal</a:t>
            </a:r>
            <a:r>
              <a:rPr lang="en"/>
              <a:t> a reflection of technologies of rule?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it possible to uncover counter-geographies?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of &amp; resistance to colonialism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 name="Google Shape;135;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does the geography of the </a:t>
            </a:r>
            <a:r>
              <a:rPr i="1" lang="en"/>
              <a:t>Journal</a:t>
            </a:r>
            <a:r>
              <a:rPr lang="en"/>
              <a:t> map onto modern geo-political entities? What is the relationship between then/now?</a:t>
            </a:r>
            <a:endParaRPr/>
          </a:p>
          <a:p>
            <a:pPr indent="-311150" lvl="0" marL="457200" rtl="0" algn="l">
              <a:spcBef>
                <a:spcPts val="0"/>
              </a:spcBef>
              <a:spcAft>
                <a:spcPts val="0"/>
              </a:spcAft>
              <a:buSzPts val="1300"/>
              <a:buChar char="-"/>
            </a:pPr>
            <a:r>
              <a:rPr lang="en"/>
              <a:t>What are the places not in the </a:t>
            </a:r>
            <a:r>
              <a:rPr i="1" lang="en"/>
              <a:t>Journal</a:t>
            </a:r>
            <a:r>
              <a:rPr lang="en"/>
              <a:t>?</a:t>
            </a:r>
            <a:endParaRPr/>
          </a:p>
          <a:p>
            <a:pPr indent="-311150" lvl="0" marL="457200" rtl="0" algn="l">
              <a:spcBef>
                <a:spcPts val="0"/>
              </a:spcBef>
              <a:spcAft>
                <a:spcPts val="0"/>
              </a:spcAft>
              <a:buSzPts val="1300"/>
              <a:buChar char="-"/>
            </a:pPr>
            <a:r>
              <a:rPr lang="en"/>
              <a:t>What is “colonial” in the Journal?</a:t>
            </a:r>
            <a:endParaRPr/>
          </a:p>
          <a:p>
            <a:pPr indent="-311150" lvl="0" marL="457200" rtl="0" algn="l">
              <a:spcBef>
                <a:spcPts val="0"/>
              </a:spcBef>
              <a:spcAft>
                <a:spcPts val="0"/>
              </a:spcAft>
              <a:buSzPts val="1300"/>
              <a:buChar char="-"/>
            </a:pPr>
            <a:r>
              <a:rPr lang="en">
                <a:solidFill>
                  <a:schemeClr val="dk1"/>
                </a:solidFill>
              </a:rPr>
              <a:t>Is this a periodical about the empire? If not, what does representation of the empire mean on its pages?)</a:t>
            </a:r>
            <a:endParaRPr>
              <a:solidFill>
                <a:schemeClr val="dk1"/>
              </a:solidFill>
            </a:endParaRPr>
          </a:p>
          <a:p>
            <a:pPr indent="-311150" lvl="0" marL="457200" rtl="0" algn="l">
              <a:spcBef>
                <a:spcPts val="0"/>
              </a:spcBef>
              <a:spcAft>
                <a:spcPts val="0"/>
              </a:spcAft>
              <a:buSzPts val="1300"/>
              <a:buChar char="-"/>
            </a:pPr>
            <a:r>
              <a:rPr lang="en"/>
              <a:t>How does the </a:t>
            </a:r>
            <a:r>
              <a:rPr i="1" lang="en"/>
              <a:t>Journal</a:t>
            </a:r>
            <a:r>
              <a:rPr lang="en"/>
              <a:t> establish its authoritativeness? Does the changing geographical scope over time illuminate this?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3. </a:t>
            </a:r>
            <a:r>
              <a:rPr lang="en" sz="3600"/>
              <a:t>Jessica Marie Johnson</a:t>
            </a:r>
            <a:endParaRPr sz="3600"/>
          </a:p>
          <a:p>
            <a:pPr indent="0" lvl="0" marL="0" rtl="0" algn="l">
              <a:spcBef>
                <a:spcPts val="0"/>
              </a:spcBef>
              <a:spcAft>
                <a:spcPts val="0"/>
              </a:spcAft>
              <a:buNone/>
            </a:pPr>
            <a:r>
              <a:t/>
            </a:r>
            <a:endParaRPr sz="3600">
              <a:solidFill>
                <a:schemeClr val="accent2"/>
              </a:solidFill>
            </a:endParaRPr>
          </a:p>
        </p:txBody>
      </p:sp>
      <p:sp>
        <p:nvSpPr>
          <p:cNvPr id="141" name="Google Shape;141;p25"/>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“Markup Bodies: Black [Life] Studies and Slavery [Death] Studies at the Digital Crossroads,” </a:t>
            </a:r>
            <a:r>
              <a:rPr i="1" lang="en"/>
              <a:t>Social</a:t>
            </a:r>
            <a:r>
              <a:rPr lang="en"/>
              <a:t> </a:t>
            </a:r>
            <a:r>
              <a:rPr i="1" lang="en"/>
              <a:t>Text</a:t>
            </a:r>
            <a:r>
              <a:rPr lang="en"/>
              <a:t> 36, no. 4 (December 2018)</a:t>
            </a:r>
            <a:endParaRPr/>
          </a:p>
        </p:txBody>
      </p:sp>
      <p:sp>
        <p:nvSpPr>
          <p:cNvPr id="142" name="Google Shape;142;p25"/>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“The digital, like any tool, institution, or system across society, from law and medicine to the academy, will be radical or transformative only to the extent that researchers, programmers, designers, hackers, and users make an effort to </a:t>
            </a:r>
            <a:r>
              <a:rPr b="1" lang="en" sz="1800"/>
              <a:t>dismantle</a:t>
            </a:r>
            <a:r>
              <a:rPr lang="en" sz="1800"/>
              <a:t> </a:t>
            </a:r>
            <a:r>
              <a:rPr b="1" lang="en" sz="1800"/>
              <a:t>the residue of commodification that is slavery’s legacy in the New World</a:t>
            </a:r>
            <a:r>
              <a:rPr lang="en" sz="1800"/>
              <a:t>…”</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can spatial representation de-legitimize colonial violence and offer a history of the present?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Spatial Challenges</a:t>
            </a:r>
            <a:endParaRPr/>
          </a:p>
        </p:txBody>
      </p:sp>
      <p:sp>
        <p:nvSpPr>
          <p:cNvPr id="153" name="Google Shape;153;p27"/>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Discrete data? </a:t>
            </a:r>
            <a:r>
              <a:rPr lang="en">
                <a:solidFill>
                  <a:schemeClr val="dk1"/>
                </a:solidFill>
              </a:rPr>
              <a:t>Points, lines, and polygons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Continuous data?</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Motion and relationships (QSR)</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Base maps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Gazetteer source material</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Projection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Symbology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Absence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Context </a:t>
            </a:r>
            <a:endParaRPr>
              <a:solidFill>
                <a:schemeClr val="dk1"/>
              </a:solidFill>
            </a:endParaRPr>
          </a:p>
        </p:txBody>
      </p:sp>
      <p:sp>
        <p:nvSpPr>
          <p:cNvPr id="154" name="Google Shape;154;p2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inspiration:</a:t>
            </a:r>
            <a:endParaRPr/>
          </a:p>
          <a:p>
            <a:pPr indent="-311150" lvl="0" marL="457200" rtl="0" algn="l">
              <a:spcBef>
                <a:spcPts val="1600"/>
              </a:spcBef>
              <a:spcAft>
                <a:spcPts val="0"/>
              </a:spcAft>
              <a:buSzPts val="1300"/>
              <a:buChar char="-"/>
            </a:pPr>
            <a:r>
              <a:rPr lang="en"/>
              <a:t>Corpus Synodalium </a:t>
            </a:r>
            <a:r>
              <a:rPr lang="en" sz="1100" u="sng">
                <a:solidFill>
                  <a:schemeClr val="hlink"/>
                </a:solidFill>
                <a:latin typeface="Arial"/>
                <a:ea typeface="Arial"/>
                <a:cs typeface="Arial"/>
                <a:sym typeface="Arial"/>
                <a:hlinkClick r:id="rId3"/>
              </a:rPr>
              <a:t>https://corpus-synodalium.com/</a:t>
            </a:r>
            <a:endParaRPr/>
          </a:p>
          <a:p>
            <a:pPr indent="-311150" lvl="0" marL="457200" rtl="0" algn="l">
              <a:spcBef>
                <a:spcPts val="0"/>
              </a:spcBef>
              <a:spcAft>
                <a:spcPts val="0"/>
              </a:spcAft>
              <a:buSzPts val="1300"/>
              <a:buChar char="-"/>
            </a:pPr>
            <a:r>
              <a:rPr lang="en"/>
              <a:t>Palestine Open Maps </a:t>
            </a:r>
            <a:r>
              <a:rPr lang="en" sz="1100" u="sng">
                <a:solidFill>
                  <a:schemeClr val="hlink"/>
                </a:solidFill>
                <a:latin typeface="Arial"/>
                <a:ea typeface="Arial"/>
                <a:cs typeface="Arial"/>
                <a:sym typeface="Arial"/>
                <a:hlinkClick r:id="rId4"/>
              </a:rPr>
              <a:t>https://palopenmaps.org/view</a:t>
            </a:r>
            <a:endParaRPr/>
          </a:p>
          <a:p>
            <a:pPr indent="-311150" lvl="0" marL="457200" rtl="0" algn="l">
              <a:spcBef>
                <a:spcPts val="0"/>
              </a:spcBef>
              <a:spcAft>
                <a:spcPts val="0"/>
              </a:spcAft>
              <a:buSzPts val="1300"/>
              <a:buChar char="-"/>
            </a:pPr>
            <a:r>
              <a:rPr lang="en"/>
              <a:t>LitLong </a:t>
            </a:r>
            <a:r>
              <a:rPr lang="en" sz="1100" u="sng">
                <a:solidFill>
                  <a:schemeClr val="hlink"/>
                </a:solidFill>
                <a:latin typeface="Arial"/>
                <a:ea typeface="Arial"/>
                <a:cs typeface="Arial"/>
                <a:sym typeface="Arial"/>
                <a:hlinkClick r:id="rId5"/>
              </a:rPr>
              <a:t>https://litlong.org/welcome</a:t>
            </a:r>
            <a:endParaRPr/>
          </a:p>
          <a:p>
            <a:pPr indent="-311150" lvl="0" marL="457200" rtl="0" algn="l">
              <a:spcBef>
                <a:spcPts val="0"/>
              </a:spcBef>
              <a:spcAft>
                <a:spcPts val="0"/>
              </a:spcAft>
              <a:buSzPts val="1300"/>
              <a:buChar char="-"/>
            </a:pPr>
            <a:r>
              <a:rPr lang="en"/>
              <a:t>Slave Revolt in Jamaica </a:t>
            </a:r>
            <a:r>
              <a:rPr lang="en" sz="1100" u="sng">
                <a:solidFill>
                  <a:schemeClr val="hlink"/>
                </a:solidFill>
                <a:latin typeface="Arial"/>
                <a:ea typeface="Arial"/>
                <a:cs typeface="Arial"/>
                <a:sym typeface="Arial"/>
                <a:hlinkClick r:id="rId6"/>
              </a:rPr>
              <a:t>http://revolt.axismaps.com/</a:t>
            </a:r>
            <a:endParaRPr/>
          </a:p>
          <a:p>
            <a:pPr indent="-311150" lvl="0" marL="457200" rtl="0" algn="l">
              <a:spcBef>
                <a:spcPts val="0"/>
              </a:spcBef>
              <a:spcAft>
                <a:spcPts val="0"/>
              </a:spcAft>
              <a:buSzPts val="1300"/>
              <a:buChar char="-"/>
            </a:pPr>
            <a:r>
              <a:rPr lang="en"/>
              <a:t>HGIS de las Indias </a:t>
            </a:r>
            <a:r>
              <a:rPr lang="en" sz="1100" u="sng">
                <a:solidFill>
                  <a:schemeClr val="hlink"/>
                </a:solidFill>
                <a:latin typeface="Arial"/>
                <a:ea typeface="Arial"/>
                <a:cs typeface="Arial"/>
                <a:sym typeface="Arial"/>
                <a:hlinkClick r:id="rId7"/>
              </a:rPr>
              <a:t>https://www.hgis-indias.net/</a:t>
            </a:r>
            <a:endParaRPr/>
          </a:p>
          <a:p>
            <a:pPr indent="-311150" lvl="0" marL="457200" rtl="0" algn="l">
              <a:spcBef>
                <a:spcPts val="0"/>
              </a:spcBef>
              <a:spcAft>
                <a:spcPts val="0"/>
              </a:spcAft>
              <a:buSzPts val="1300"/>
              <a:buChar char="-"/>
            </a:pPr>
            <a:r>
              <a:rPr lang="en"/>
              <a:t>Philologic </a:t>
            </a:r>
            <a:r>
              <a:rPr lang="en" sz="1100" u="sng">
                <a:solidFill>
                  <a:schemeClr val="hlink"/>
                </a:solidFill>
                <a:latin typeface="Arial"/>
                <a:ea typeface="Arial"/>
                <a:cs typeface="Arial"/>
                <a:sym typeface="Arial"/>
                <a:hlinkClick r:id="rId8"/>
              </a:rPr>
              <a:t>https://github.com/ARTFL-Project/PhiloLogic4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on points and polygons</a:t>
            </a:r>
            <a:endParaRPr/>
          </a:p>
        </p:txBody>
      </p:sp>
      <p:sp>
        <p:nvSpPr>
          <p:cNvPr id="160" name="Google Shape;160;p2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a:t>
            </a:r>
            <a:endParaRPr/>
          </a:p>
          <a:p>
            <a:pPr indent="0" lvl="0" marL="0" rtl="0" algn="l">
              <a:spcBef>
                <a:spcPts val="1600"/>
              </a:spcBef>
              <a:spcAft>
                <a:spcPts val="0"/>
              </a:spcAft>
              <a:buNone/>
            </a:pPr>
            <a:r>
              <a:rPr lang="en"/>
              <a:t>What do they represent? Who decided? Gazetteers limit your automatic mapping abilities.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 Our early GUI for viewing NER results and creating gold standard</a:t>
            </a:r>
            <a:endParaRPr/>
          </a:p>
        </p:txBody>
      </p:sp>
      <p:sp>
        <p:nvSpPr>
          <p:cNvPr id="161" name="Google Shape;161;p2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Polygons</a:t>
            </a:r>
            <a:endParaRPr/>
          </a:p>
          <a:p>
            <a:pPr indent="0" lvl="0" marL="0" rtl="0" algn="l">
              <a:spcBef>
                <a:spcPts val="1600"/>
              </a:spcBef>
              <a:spcAft>
                <a:spcPts val="0"/>
              </a:spcAft>
              <a:buNone/>
            </a:pPr>
            <a:r>
              <a:rPr lang="en"/>
              <a:t>The risk of anachronism and overdetermined borders.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Luca Scholz, “Deceptive Contiguity: The Polygon in Spatial History,” </a:t>
            </a:r>
            <a:r>
              <a:rPr i="1" lang="en"/>
              <a:t>Cartographica</a:t>
            </a:r>
            <a:r>
              <a:rPr lang="en"/>
              <a:t> 54, no. 3 (Fall 2019), 206-216 </a:t>
            </a:r>
            <a:endParaRPr/>
          </a:p>
          <a:p>
            <a:pPr indent="0" lvl="0" marL="0" rtl="0" algn="l">
              <a:spcBef>
                <a:spcPts val="1600"/>
              </a:spcBef>
              <a:spcAft>
                <a:spcPts val="1600"/>
              </a:spcAft>
              <a:buNone/>
            </a:pPr>
            <a:r>
              <a:rPr lang="en"/>
              <a:t>Ex: Corpus Synodalium &amp; FBTEE vs.  webmapping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152400" y="152400"/>
            <a:ext cx="8839201" cy="47418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152400" y="152400"/>
            <a:ext cx="8839196" cy="45678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152400" y="152400"/>
            <a:ext cx="8839201" cy="44969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Embodiment and Affect</a:t>
            </a:r>
            <a:endParaRPr sz="3600"/>
          </a:p>
          <a:p>
            <a:pPr indent="0" lvl="0" marL="0" rtl="0" algn="l">
              <a:spcBef>
                <a:spcPts val="0"/>
              </a:spcBef>
              <a:spcAft>
                <a:spcPts val="0"/>
              </a:spcAft>
              <a:buNone/>
            </a:pPr>
            <a:r>
              <a:rPr lang="en" sz="3600"/>
              <a:t> </a:t>
            </a:r>
            <a:endParaRPr sz="3600"/>
          </a:p>
          <a:p>
            <a:pPr indent="0" lvl="0" marL="0" rtl="0" algn="l">
              <a:spcBef>
                <a:spcPts val="0"/>
              </a:spcBef>
              <a:spcAft>
                <a:spcPts val="0"/>
              </a:spcAft>
              <a:buNone/>
            </a:pPr>
            <a:r>
              <a:t/>
            </a:r>
            <a:endParaRPr i="1" sz="3600"/>
          </a:p>
          <a:p>
            <a:pPr indent="0" lvl="0" marL="0" rtl="0" algn="l">
              <a:spcBef>
                <a:spcPts val="0"/>
              </a:spcBef>
              <a:spcAft>
                <a:spcPts val="0"/>
              </a:spcAft>
              <a:buNone/>
            </a:pPr>
            <a:r>
              <a:t/>
            </a:r>
            <a:endParaRPr i="1" sz="3600"/>
          </a:p>
          <a:p>
            <a:pPr indent="0" lvl="0" marL="0" rtl="0" algn="l">
              <a:spcBef>
                <a:spcPts val="0"/>
              </a:spcBef>
              <a:spcAft>
                <a:spcPts val="0"/>
              </a:spcAft>
              <a:buNone/>
            </a:pPr>
            <a:r>
              <a:t/>
            </a:r>
            <a:endParaRPr sz="3600"/>
          </a:p>
        </p:txBody>
      </p:sp>
      <p:sp>
        <p:nvSpPr>
          <p:cNvPr id="71" name="Google Shape;71;p14"/>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Merriweather"/>
                <a:ea typeface="Merriweather"/>
                <a:cs typeface="Merriweather"/>
                <a:sym typeface="Merriweather"/>
              </a:rPr>
              <a:t>Kader Attia</a:t>
            </a:r>
            <a:endParaRPr sz="2800">
              <a:solidFill>
                <a:schemeClr val="lt1"/>
              </a:solidFill>
              <a:latin typeface="Merriweather"/>
              <a:ea typeface="Merriweather"/>
              <a:cs typeface="Merriweather"/>
              <a:sym typeface="Merriweather"/>
            </a:endParaRPr>
          </a:p>
          <a:p>
            <a:pPr indent="0" lvl="0" marL="0" rtl="0" algn="l">
              <a:spcBef>
                <a:spcPts val="1600"/>
              </a:spcBef>
              <a:spcAft>
                <a:spcPts val="0"/>
              </a:spcAft>
              <a:buClr>
                <a:schemeClr val="dk1"/>
              </a:buClr>
              <a:buSzPts val="1100"/>
              <a:buFont typeface="Arial"/>
              <a:buNone/>
            </a:pPr>
            <a:r>
              <a:rPr lang="en" sz="2800">
                <a:solidFill>
                  <a:schemeClr val="lt1"/>
                </a:solidFill>
                <a:latin typeface="Merriweather"/>
                <a:ea typeface="Merriweather"/>
                <a:cs typeface="Merriweather"/>
                <a:sym typeface="Merriweather"/>
              </a:rPr>
              <a:t> </a:t>
            </a:r>
            <a:endParaRPr sz="2800">
              <a:solidFill>
                <a:schemeClr val="lt1"/>
              </a:solidFill>
              <a:latin typeface="Merriweather"/>
              <a:ea typeface="Merriweather"/>
              <a:cs typeface="Merriweather"/>
              <a:sym typeface="Merriweather"/>
            </a:endParaRPr>
          </a:p>
          <a:p>
            <a:pPr indent="0" lvl="0" marL="0" rtl="0" algn="l">
              <a:spcBef>
                <a:spcPts val="1600"/>
              </a:spcBef>
              <a:spcAft>
                <a:spcPts val="0"/>
              </a:spcAft>
              <a:buClr>
                <a:schemeClr val="dk1"/>
              </a:buClr>
              <a:buSzPts val="1100"/>
              <a:buFont typeface="Arial"/>
              <a:buNone/>
            </a:pPr>
            <a:r>
              <a:rPr lang="en" sz="2800">
                <a:solidFill>
                  <a:schemeClr val="lt1"/>
                </a:solidFill>
                <a:latin typeface="Merriweather"/>
                <a:ea typeface="Merriweather"/>
                <a:cs typeface="Merriweather"/>
                <a:sym typeface="Merriweather"/>
              </a:rPr>
              <a:t>The Culture of Fear: An Invention of Evil #1, 2013</a:t>
            </a:r>
            <a:endParaRPr sz="2800">
              <a:solidFill>
                <a:schemeClr val="lt1"/>
              </a:solidFill>
              <a:latin typeface="Merriweather"/>
              <a:ea typeface="Merriweather"/>
              <a:cs typeface="Merriweather"/>
              <a:sym typeface="Merriweather"/>
            </a:endParaRPr>
          </a:p>
          <a:p>
            <a:pPr indent="0" lvl="0" marL="0" rtl="0" algn="l">
              <a:spcBef>
                <a:spcPts val="1600"/>
              </a:spcBef>
              <a:spcAft>
                <a:spcPts val="0"/>
              </a:spcAft>
              <a:buClr>
                <a:schemeClr val="dk1"/>
              </a:buClr>
              <a:buSzPts val="1100"/>
              <a:buFont typeface="Arial"/>
              <a:buNone/>
            </a:pPr>
            <a:r>
              <a:t/>
            </a:r>
            <a:endParaRPr sz="2800">
              <a:solidFill>
                <a:schemeClr val="lt1"/>
              </a:solidFill>
              <a:latin typeface="Merriweather"/>
              <a:ea typeface="Merriweather"/>
              <a:cs typeface="Merriweather"/>
              <a:sym typeface="Merriweather"/>
            </a:endParaRPr>
          </a:p>
          <a:p>
            <a:pPr indent="0" lvl="0" marL="0" rtl="0" algn="l">
              <a:spcBef>
                <a:spcPts val="1600"/>
              </a:spcBef>
              <a:spcAft>
                <a:spcPts val="1600"/>
              </a:spcAft>
              <a:buNone/>
            </a:pPr>
            <a:r>
              <a:t/>
            </a:r>
            <a:endParaRPr sz="2800">
              <a:solidFill>
                <a:schemeClr val="lt1"/>
              </a:solidFill>
              <a:latin typeface="Merriweather"/>
              <a:ea typeface="Merriweather"/>
              <a:cs typeface="Merriweather"/>
              <a:sym typeface="Merriweather"/>
            </a:endParaRPr>
          </a:p>
        </p:txBody>
      </p:sp>
      <p:sp>
        <p:nvSpPr>
          <p:cNvPr id="72" name="Google Shape;72;p14"/>
          <p:cNvSpPr txBox="1"/>
          <p:nvPr/>
        </p:nvSpPr>
        <p:spPr>
          <a:xfrm>
            <a:off x="3999575" y="4511200"/>
            <a:ext cx="50742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http://kaderattia.de/salon-der-angst-kunsthalle-wien-vienna-2/</a:t>
            </a:r>
            <a:endParaRPr>
              <a:latin typeface="Roboto"/>
              <a:ea typeface="Roboto"/>
              <a:cs typeface="Roboto"/>
              <a:sym typeface="Roboto"/>
            </a:endParaRPr>
          </a:p>
        </p:txBody>
      </p:sp>
      <p:pic>
        <p:nvPicPr>
          <p:cNvPr descr="2. Kader Attia_Exhibition View_Salon der Angst_Kunsthalle Wien_Foto Andrea Fichtel_MG_3750" id="73" name="Google Shape;73;p14"/>
          <p:cNvPicPr preferRelativeResize="0"/>
          <p:nvPr/>
        </p:nvPicPr>
        <p:blipFill>
          <a:blip r:embed="rId4">
            <a:alphaModFix/>
          </a:blip>
          <a:stretch>
            <a:fillRect/>
          </a:stretch>
        </p:blipFill>
        <p:spPr>
          <a:xfrm>
            <a:off x="5142538" y="203475"/>
            <a:ext cx="2788275" cy="4182426"/>
          </a:xfrm>
          <a:prstGeom prst="rect">
            <a:avLst/>
          </a:prstGeom>
          <a:noFill/>
          <a:ln>
            <a:noFill/>
          </a:ln>
        </p:spPr>
      </p:pic>
      <p:sp>
        <p:nvSpPr>
          <p:cNvPr id="74" name="Google Shape;74;p14"/>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rPr>
              <a:t>Kader Attia, </a:t>
            </a:r>
            <a:r>
              <a:rPr i="1" lang="en" sz="2800">
                <a:solidFill>
                  <a:schemeClr val="lt1"/>
                </a:solidFill>
              </a:rPr>
              <a:t>The Culture of Fear: An Invention of Evil #1</a:t>
            </a:r>
            <a:r>
              <a:rPr lang="en" sz="2800">
                <a:solidFill>
                  <a:schemeClr val="lt1"/>
                </a:solidFill>
              </a:rPr>
              <a:t>, 2013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1234500" y="152400"/>
            <a:ext cx="6674993"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blip>
          <a:stretch>
            <a:fillRect/>
          </a:stretch>
        </p:blipFill>
        <p:spPr>
          <a:xfrm>
            <a:off x="152400" y="152400"/>
            <a:ext cx="5938086"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do you need a map?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5"/>
          <p:cNvPicPr preferRelativeResize="0"/>
          <p:nvPr/>
        </p:nvPicPr>
        <p:blipFill>
          <a:blip r:embed="rId3">
            <a:alphaModFix/>
          </a:blip>
          <a:stretch>
            <a:fillRect/>
          </a:stretch>
        </p:blipFill>
        <p:spPr>
          <a:xfrm>
            <a:off x="1650206" y="0"/>
            <a:ext cx="5843588"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4100301" y="500925"/>
            <a:ext cx="4806976" cy="4176625"/>
          </a:xfrm>
          <a:prstGeom prst="rect">
            <a:avLst/>
          </a:prstGeom>
          <a:noFill/>
          <a:ln>
            <a:noFill/>
          </a:ln>
        </p:spPr>
      </p:pic>
      <p:sp>
        <p:nvSpPr>
          <p:cNvPr id="202" name="Google Shape;202;p36"/>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6"/>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Color = geo class (city, country, region, ocean, river,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0" y="403930"/>
            <a:ext cx="9144001" cy="44292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GUI vs. malleable visualizations (notebook outputs)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descr="Salles, Kader Attia, mai 2015" id="79" name="Google Shape;79;p15"/>
          <p:cNvPicPr preferRelativeResize="0"/>
          <p:nvPr/>
        </p:nvPicPr>
        <p:blipFill>
          <a:blip r:embed="rId3">
            <a:alphaModFix/>
          </a:blip>
          <a:stretch>
            <a:fillRect/>
          </a:stretch>
        </p:blipFill>
        <p:spPr>
          <a:xfrm>
            <a:off x="1286352" y="358588"/>
            <a:ext cx="6642749" cy="4426325"/>
          </a:xfrm>
          <a:prstGeom prst="rect">
            <a:avLst/>
          </a:prstGeom>
          <a:noFill/>
          <a:ln>
            <a:noFill/>
          </a:ln>
        </p:spPr>
      </p:pic>
      <p:sp>
        <p:nvSpPr>
          <p:cNvPr id="80" name="Google Shape;80;p1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AutoNum type="arabicPeriod"/>
            </a:pPr>
            <a:r>
              <a:rPr lang="en" sz="3600"/>
              <a:t>Vincent Brown</a:t>
            </a:r>
            <a:endParaRPr sz="3600"/>
          </a:p>
        </p:txBody>
      </p:sp>
      <p:sp>
        <p:nvSpPr>
          <p:cNvPr id="86" name="Google Shape;86;p16"/>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t>
            </a:r>
            <a:r>
              <a:rPr lang="en" sz="1800"/>
              <a:t>With movement, interaction, and transformation, patterns are made and remade. By tracing these patterns, </a:t>
            </a:r>
            <a:r>
              <a:rPr b="1" lang="en" sz="1800"/>
              <a:t>historical analysts can develop a visual language that may recover and illustrate spatial practices and processes</a:t>
            </a:r>
            <a:r>
              <a:rPr lang="en" sz="1800"/>
              <a:t>. This is a thematic historical cartography, seen less as a technoscientific form of observation than as a rhetorical practice that can </a:t>
            </a:r>
            <a:r>
              <a:rPr b="1" lang="en" sz="1800"/>
              <a:t>define, clarify, and advocate visions of the world that might otherwise go unarticulated.</a:t>
            </a:r>
            <a:r>
              <a:rPr lang="en" sz="1800"/>
              <a:t>”</a:t>
            </a:r>
            <a:endParaRPr sz="1800"/>
          </a:p>
        </p:txBody>
      </p:sp>
      <p:sp>
        <p:nvSpPr>
          <p:cNvPr id="87" name="Google Shape;87;p16"/>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“Mapping a Slave Revolt” </a:t>
            </a:r>
            <a:r>
              <a:rPr i="1" lang="en"/>
              <a:t>Social Text</a:t>
            </a:r>
            <a:r>
              <a:rPr lang="en"/>
              <a:t> 33, no. 4 (2015), 136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52400" y="152400"/>
            <a:ext cx="8839203" cy="4606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can digital representation of the </a:t>
            </a:r>
            <a:r>
              <a:rPr i="1" lang="en"/>
              <a:t>Journal des voyages</a:t>
            </a:r>
            <a:r>
              <a:rPr lang="en"/>
              <a:t> surface “what might otherwise go unarticulated”?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Surfacing the unarticulated</a:t>
            </a:r>
            <a:endParaRPr/>
          </a:p>
        </p:txBody>
      </p:sp>
      <p:sp>
        <p:nvSpPr>
          <p:cNvPr id="103" name="Google Shape;103;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Geographical coverage across time (What are readers taught to imagine?)</a:t>
            </a:r>
            <a:endParaRPr/>
          </a:p>
          <a:p>
            <a:pPr indent="-311150" lvl="0" marL="457200" rtl="0" algn="l">
              <a:spcBef>
                <a:spcPts val="0"/>
              </a:spcBef>
              <a:spcAft>
                <a:spcPts val="0"/>
              </a:spcAft>
              <a:buSzPts val="1300"/>
              <a:buChar char="-"/>
            </a:pPr>
            <a:r>
              <a:rPr lang="en"/>
              <a:t>Distribution and gaps in geography</a:t>
            </a:r>
            <a:endParaRPr/>
          </a:p>
          <a:p>
            <a:pPr indent="-311150" lvl="0" marL="457200" rtl="0" algn="l">
              <a:spcBef>
                <a:spcPts val="0"/>
              </a:spcBef>
              <a:spcAft>
                <a:spcPts val="0"/>
              </a:spcAft>
              <a:buSzPts val="1300"/>
              <a:buChar char="-"/>
            </a:pPr>
            <a:r>
              <a:rPr lang="en"/>
              <a:t>Relationships between entities</a:t>
            </a:r>
            <a:endParaRPr/>
          </a:p>
          <a:p>
            <a:pPr indent="-298450" lvl="1" marL="914400" rtl="0" algn="l">
              <a:spcBef>
                <a:spcPts val="0"/>
              </a:spcBef>
              <a:spcAft>
                <a:spcPts val="0"/>
              </a:spcAft>
              <a:buSzPts val="1100"/>
              <a:buChar char="-"/>
            </a:pPr>
            <a:r>
              <a:rPr lang="en"/>
              <a:t>place/place</a:t>
            </a:r>
            <a:endParaRPr/>
          </a:p>
          <a:p>
            <a:pPr indent="-298450" lvl="1" marL="914400" rtl="0" algn="l">
              <a:spcBef>
                <a:spcPts val="0"/>
              </a:spcBef>
              <a:spcAft>
                <a:spcPts val="0"/>
              </a:spcAft>
              <a:buSzPts val="1100"/>
              <a:buChar char="-"/>
            </a:pPr>
            <a:r>
              <a:rPr lang="en"/>
              <a:t>place/person or org</a:t>
            </a:r>
            <a:endParaRPr/>
          </a:p>
          <a:p>
            <a:pPr indent="-311150" lvl="0" marL="457200" rtl="0" algn="l">
              <a:spcBef>
                <a:spcPts val="0"/>
              </a:spcBef>
              <a:spcAft>
                <a:spcPts val="0"/>
              </a:spcAft>
              <a:buSzPts val="1300"/>
              <a:buChar char="-"/>
            </a:pPr>
            <a:r>
              <a:rPr lang="en"/>
              <a:t>Entity-type analysis (discourse about people? where?)</a:t>
            </a:r>
            <a:endParaRPr/>
          </a:p>
          <a:p>
            <a:pPr indent="-311150" lvl="0" marL="457200" rtl="0" algn="l">
              <a:spcBef>
                <a:spcPts val="0"/>
              </a:spcBef>
              <a:spcAft>
                <a:spcPts val="0"/>
              </a:spcAft>
              <a:buSzPts val="1300"/>
              <a:buChar char="-"/>
            </a:pPr>
            <a:r>
              <a:rPr lang="en"/>
              <a:t>Geography of images (Where are they located? Can they be located?)</a:t>
            </a:r>
            <a:endParaRPr/>
          </a:p>
          <a:p>
            <a:pPr indent="-311150" lvl="0" marL="457200" rtl="0" algn="l">
              <a:spcBef>
                <a:spcPts val="0"/>
              </a:spcBef>
              <a:spcAft>
                <a:spcPts val="0"/>
              </a:spcAft>
              <a:buSzPts val="1300"/>
              <a:buChar char="-"/>
            </a:pPr>
            <a:r>
              <a:rPr lang="en"/>
              <a:t>Cartographical representation in the Journal - What does it reflect?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1222550" y="304800"/>
            <a:ext cx="6698910" cy="4838699"/>
          </a:xfrm>
          <a:prstGeom prst="rect">
            <a:avLst/>
          </a:prstGeom>
          <a:noFill/>
          <a:ln>
            <a:noFill/>
          </a:ln>
        </p:spPr>
      </p:pic>
      <p:sp>
        <p:nvSpPr>
          <p:cNvPr id="109" name="Google Shape;109;p20"/>
          <p:cNvSpPr txBox="1"/>
          <p:nvPr/>
        </p:nvSpPr>
        <p:spPr>
          <a:xfrm>
            <a:off x="0" y="0"/>
            <a:ext cx="5596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hlink"/>
                </a:solidFill>
                <a:hlinkClick r:id="rId4"/>
              </a:rPr>
              <a:t>https://gallica.bnf.fr/ark:/12148/bpt6k104586v/f20.item</a:t>
            </a:r>
            <a:endParaRPr sz="1100" u="sng">
              <a:solidFill>
                <a:schemeClr val="hlin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44725" y="413400"/>
            <a:ext cx="3354657" cy="4838700"/>
          </a:xfrm>
          <a:prstGeom prst="rect">
            <a:avLst/>
          </a:prstGeom>
          <a:noFill/>
          <a:ln>
            <a:noFill/>
          </a:ln>
        </p:spPr>
      </p:pic>
      <p:pic>
        <p:nvPicPr>
          <p:cNvPr id="115" name="Google Shape;115;p21"/>
          <p:cNvPicPr preferRelativeResize="0"/>
          <p:nvPr/>
        </p:nvPicPr>
        <p:blipFill>
          <a:blip r:embed="rId4">
            <a:alphaModFix/>
          </a:blip>
          <a:stretch>
            <a:fillRect/>
          </a:stretch>
        </p:blipFill>
        <p:spPr>
          <a:xfrm>
            <a:off x="3659457" y="152400"/>
            <a:ext cx="5332142" cy="3525173"/>
          </a:xfrm>
          <a:prstGeom prst="rect">
            <a:avLst/>
          </a:prstGeom>
          <a:noFill/>
          <a:ln>
            <a:noFill/>
          </a:ln>
        </p:spPr>
      </p:pic>
      <p:sp>
        <p:nvSpPr>
          <p:cNvPr id="116" name="Google Shape;116;p21"/>
          <p:cNvSpPr txBox="1"/>
          <p:nvPr/>
        </p:nvSpPr>
        <p:spPr>
          <a:xfrm>
            <a:off x="3659450" y="3761675"/>
            <a:ext cx="5230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hlink"/>
                </a:solidFill>
                <a:hlinkClick r:id="rId5"/>
              </a:rPr>
              <a:t>https://gallica.bnf.fr/ark:/12148/bpt6k39869x/f289.item</a:t>
            </a:r>
            <a:endParaRPr sz="1100" u="sng">
              <a:solidFill>
                <a:schemeClr val="hlink"/>
              </a:solidFill>
            </a:endParaRPr>
          </a:p>
        </p:txBody>
      </p:sp>
      <p:sp>
        <p:nvSpPr>
          <p:cNvPr id="117" name="Google Shape;117;p21"/>
          <p:cNvSpPr txBox="1"/>
          <p:nvPr/>
        </p:nvSpPr>
        <p:spPr>
          <a:xfrm>
            <a:off x="0" y="460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hlink"/>
                </a:solidFill>
                <a:hlinkClick r:id="rId6"/>
              </a:rPr>
              <a:t>https://gallica.bnf.fr/ark:/12148/bpt6k104559z</a:t>
            </a:r>
            <a:endParaRPr sz="1100" u="sng">
              <a:solidFill>
                <a:schemeClr val="hlink"/>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000000"/>
      </a:dk1>
      <a:lt1>
        <a:srgbClr val="FFFFFF"/>
      </a:lt1>
      <a:dk2>
        <a:srgbClr val="000000"/>
      </a:dk2>
      <a:lt2>
        <a:srgbClr val="000000"/>
      </a:lt2>
      <a:accent1>
        <a:srgbClr val="000000"/>
      </a:accent1>
      <a:accent2>
        <a:srgbClr val="FFFFFF"/>
      </a:accent2>
      <a:accent3>
        <a:srgbClr val="FFFFFF"/>
      </a:accent3>
      <a:accent4>
        <a:srgbClr val="0000FF"/>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